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59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1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6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6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6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7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6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8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4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4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8A88-7D4C-4E51-A924-045A95FDF5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21CC-977C-4B2D-92AE-8E0A950E51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ase.garant.ru/73054922/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fa.mmir.pro/training/realtor?utm_source=site&amp;utm_medium=banner&amp;utm_campaign=banner-de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hyperlink" Target="https://ufa.mmir.pr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channel/UCxcdy4jKB_Q5tJRYCd7lpPQ?view_as=subscriber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vk.com/mmirufa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instagram.com/makromirufa/" TargetMode="Externa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 профессиональной переподготовки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028" name="Picture 4" descr="F:\архив январь 2020\работа спб\2020\ММ\обучение\Игра\nc01IP8rF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архив январь 2020\работа спб\2020\ММ\обучение\Игра\logo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6894"/>
            <a:ext cx="6408712" cy="14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064896" cy="1054968"/>
          </a:xfrm>
        </p:spPr>
        <p:txBody>
          <a:bodyPr>
            <a:normAutofit fontScale="25000" lnSpcReduction="20000"/>
          </a:bodyPr>
          <a:lstStyle/>
          <a:p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 присвоением квалификации </a:t>
            </a:r>
          </a:p>
          <a:p>
            <a:r>
              <a:rPr lang="ru-RU" sz="1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«Специалист </a:t>
            </a:r>
            <a:r>
              <a:rPr lang="ru-RU" sz="1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операциям </a:t>
            </a:r>
            <a:br>
              <a:rPr lang="ru-RU" sz="1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недвижимостью» </a:t>
            </a:r>
          </a:p>
        </p:txBody>
      </p:sp>
    </p:spTree>
    <p:extLst>
      <p:ext uri="{BB962C8B-B14F-4D97-AF65-F5344CB8AC3E}">
        <p14:creationId xmlns:p14="http://schemas.microsoft.com/office/powerpoint/2010/main" val="52971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41" y="87222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Программа курса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«Специалист по операциям с недвижимостью»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4558" y="2173880"/>
            <a:ext cx="4881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16 частей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8342" y="300687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полностью соответствует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09.003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5386" y="387829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основана на практических знаниях ведущих       специалистов в этой сфере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75092" y="2303294"/>
            <a:ext cx="576064" cy="3792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85808" y="5085184"/>
            <a:ext cx="7869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включает в себя все направления агентской деятельности: психология, юриспруденция, налоги и право, реклама и маркетинг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" y="3090359"/>
            <a:ext cx="603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1" y="3981367"/>
            <a:ext cx="603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2" y="5229200"/>
            <a:ext cx="603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41" y="134076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«Анализ рынка недвижимости»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47" y="233861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Обзор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рынка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Сегменты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рынка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Сравнительный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объектов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цене, по качеству, по месту нахождения)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Грубая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(слепая) оценка объектов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Конъюнктура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рынка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сроков продажи объекта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покупательской способности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988" y="98072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«Практическая работа на рынке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недвижимости»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объекта и поиска покупателя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Технологии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активного поиска клиентов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Инструменты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электронными базами данных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клиентской базы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CRM системой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Top&amp;Lab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Психология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 с клиентами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Типология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классификация клиентов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Психология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отношений с клиентами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0032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Стратегия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привлечения клиентов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Контент-план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создание контента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графическими редакторами</a:t>
            </a:r>
          </a:p>
        </p:txBody>
      </p:sp>
    </p:spTree>
    <p:extLst>
      <p:ext uri="{BB962C8B-B14F-4D97-AF65-F5344CB8AC3E}">
        <p14:creationId xmlns:p14="http://schemas.microsoft.com/office/powerpoint/2010/main" val="33613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988" y="98072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«Правовые основы сделок с недвижимостью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2987" y="3030885"/>
            <a:ext cx="4127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Договорные отношения с клиентами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типы договорных отношений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обязанности сторон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Ответственность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Финансовые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взаимоотношения сторон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7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типы правоустанавливающих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8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Первичный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документов на недвижимость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339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Маркеры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надежного и сомнительного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20755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41" y="134076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«Технология продажи недвижимости»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145" y="234888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Алгоритм продажи объекта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Инструменты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рекламы объекта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объекта к продаже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показов объекта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Навыки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предварительной работы с объектом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Правила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и профессиональной этики с клиентами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Правила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и профессиональной этики с контрагентами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0" y="98072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«Право собственности и сделки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недвижимостью»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5057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Виды права собственности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Алгоритмы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изменения прав собственности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Особенности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продаж исходя из права собственности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Приватизация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квартир, комнат, земельных участков, строений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Первичная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регистрация права собственности (ДДУ, ЖСК, СНТ, ДНП)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Алгоритмы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трансформации прав собственности (Жилое в нежилое, нежилое в жилое, земли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сельхоз.назначения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земли населенных пунктов, СНТ, ДНП, ИЖС, ЛПХ)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0" y="98072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«Право собственности и сделки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недвижимостью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- продолжение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15057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Обременение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ограничение прав собственника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Ограничение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собственника в правах пользования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Алгоритм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снятия ограничения права пользования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Ограничение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собственника в праве распоряжения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Алгоритмы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снятия ограничений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обременений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Долевая собственность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Причины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возникновения долевой собственности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объектом в долевой собственности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Распоряжения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долями в объекте, находящимся в долевой собственности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Коммунальные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квартиры с точки зрения права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988" y="98072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6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«Документооборот в сделках с недвижимостью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6938" y="2418117"/>
            <a:ext cx="4127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документам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Требования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кредитных организаций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Требования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органов опеки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Требования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Росреестра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21" y="24489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Документы на объект недвижимости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885" y="29721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Документы для организации сделки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0916" y="35722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Методология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юридической проверки объекта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3909" y="43945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договоров купли-продажи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7034" y="4994688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подписания договоров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6938" y="41852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Договорные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с клиентами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Агентский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Договор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задатка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Предварительный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952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" y="99472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7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«Сделки с ипотекой и государственными субсидиями»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4522" y="2305168"/>
            <a:ext cx="4437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 при покупке недвижимости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Федеральные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региональные субсидии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Материнский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«Жилище»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181" y="22823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Денежные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покупателя (собственные, кредитные, социальные выплаты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470" y="4321761"/>
            <a:ext cx="460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Документы покупателя и его приоритетные требования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693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Ипотечное кредитование объектов недвижимости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693" y="5166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улучшения жилищных условий (городская общая и льготные очереди)</a:t>
            </a:r>
          </a:p>
        </p:txBody>
      </p:sp>
    </p:spTree>
    <p:extLst>
      <p:ext uri="{BB962C8B-B14F-4D97-AF65-F5344CB8AC3E}">
        <p14:creationId xmlns:p14="http://schemas.microsoft.com/office/powerpoint/2010/main" val="22177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633" y="83671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«Ипотечное кредитование»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565415"/>
            <a:ext cx="5186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Андеррайтинг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клиента (или Анализ портрета клиента)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ФССП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кредитной истории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П/Д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К/З О/Д ( это соотношения платеж/доход,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кредит/залог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обязательства/доход)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21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Понятие и виды ипотеки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621" y="24489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Этапы ипотечной сделки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621" y="3068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первичной консультации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265" y="3692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Подбор программ ипотечного кредитования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9272" y="4535456"/>
            <a:ext cx="280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Кредитная документация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36749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сделке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Оценочная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в сфере недвижимости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Рассмотрение объекта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недвижимого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Страхование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объектов и сделок с недвижимостью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Расходы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272" y="5200936"/>
            <a:ext cx="158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архив январь 2020\работа спб\2020\ММ\Учебный курс\скрины\картинка пер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1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9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«Организация сделок с недвижимостью»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4012" y="2282388"/>
            <a:ext cx="4600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сделки купли продажи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заключения ДКП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Виды ДКП (нотариальная форма, простая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письменная форма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904" y="47948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Формы наличных и безналичных расчетов (СБР,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Эскроу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счет, Накопительный счет, Нотариальный депозит, Номинальный счет, СБР, Аккредитив, Депозитные ячейки)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637" y="25593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Маршрут сделки (Регламент по взаиморасчетам, договорам регистрации права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36" y="3759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взаимодействия по регистрации права собственности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Росреестре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637" y="1800519"/>
            <a:ext cx="540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Электронная регистрация сделок с недвижимостью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4012" y="39833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Организация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сделки с несколькими объектами недвижимости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взаиморасчетов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3904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19" y="141277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«Наследственное право»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56490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Виды наследования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Порядок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оформления наследства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сроки для принятия наследства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Особенности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наследовании объекта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Регистрация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права на объект недвижимости, перешедший в порядке наследования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5" y="177281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«Право собственности в браке»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916" y="321297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Приобретение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продажа объектов недвижимости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Риски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супругов при покупке недвижимости в браке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Судебная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практика по спорам между супругами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5" y="1412776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«Налогообложение сделок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недвижимостью»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25" y="34290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продаже недвижимого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Налоговый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вычет при покупке недвижимости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90872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«Юридические аспекты сделок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недвижимостью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15057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Основные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понятия (лица, сроки, дееспособность, объект недвижимости, право собственности, сделка и договор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Объект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недвижимости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Понятие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объекта недвижимости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Сделки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объектами недвижимости на первичном и вторичном рынке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Порядок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последствия изменения характеристик объекта недвижимости</a:t>
            </a: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Договорные отношения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Понятие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договора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Составление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договора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заключению договора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Порядок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расчетов в договоре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купли-продажи 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90872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«Операции на рынке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недвижимости»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7" y="2420888"/>
            <a:ext cx="468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13" y="415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03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140" y="1774557"/>
            <a:ext cx="4600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сделок с недвижимостью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Предмет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Возмездные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безвозмездные сделки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Односторонние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Неустойка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исполнения сделки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189143"/>
            <a:ext cx="7026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Аренда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договора с учетом обязательных требований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Существенные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договора аренды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Судебная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практика по спорам, возникающим при договорах аренды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54463" y="1774557"/>
            <a:ext cx="4889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Купля-продажа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Обязательные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 к договору купли-продажи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Судебная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практика по спорам, вытекающим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купли-продажи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561" y="134076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«Кадастровая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65" y="2349067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Осмотр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объектов недвижимости для их правовой идентификации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Проверка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технического состояния объектов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Планы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экспликации объектов жилой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Географические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мест расположения объектов жилой недвижимости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Строительные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конструкции, типы планировок объектов жилой недвижимости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124744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16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«Государственное регулирование рынка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недвижимости»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56490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Профессиональные стандарты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агента в статусе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самозанятого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риэлтора в статусе ИП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Требования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исполнения 115-ФЗ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152-ФЗ о персональных данных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защите прав потребителей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Правила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пожарной безопасности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Требования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охраны труда</a:t>
            </a:r>
          </a:p>
        </p:txBody>
      </p:sp>
      <p:pic>
        <p:nvPicPr>
          <p:cNvPr id="2051" name="Picture 3" descr="F:\архив январь 2020\работа спб\2020\ММ\Учебный курс\скрины\ручка-блокн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5602"/>
            <a:ext cx="1662177" cy="12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79818"/>
            <a:ext cx="925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окончания курса вы проходите итоговую аттестацию в виде тестирования на нашем учебном портале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после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успешного прохождения которого вы получаете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установленного образца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присвоением квалификации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по операциям с недвижимостью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что приравнивается к получению высшего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имеет срока давности.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Выдаётся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раз на всю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архив январь 2020\работа спб\2020\ММ\Учебный курс\скрины\студен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21" y="3573016"/>
            <a:ext cx="516544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F:\архив январь 2020\работа спб\2020\ММ\Учебный курс\скрины\scales_PNG3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56" y="2208460"/>
            <a:ext cx="4347860" cy="379758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650" y="692696"/>
            <a:ext cx="93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данного курса качественно отличается от стандартной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 ВУЗа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50" y="2094217"/>
            <a:ext cx="4228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Большое количество теоретических знаний без привязки к практике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Наличие дисциплин, которые никогда не пригодятся в реальной работе специалиста по недвижимости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Преподаватели часто не имеют отношения к практике проведения сделок с недвижимостью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Срок обучения 3 года (на базе уже имеющегося образования)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Стоимость обучения минимум 85 000 руб. в год (255 000 рублей за 3 года)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Необходимость посещения учебного заведения на период сессий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Написание курсовых и контрольных работ, дипломной работы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1467" y="2047967"/>
            <a:ext cx="4562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Все теоретические и практические знания полностью соответствуют утвержденному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проф.стандарту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09.003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Получение именно тех знаний,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пригодятся в ежедневной работе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специалиста по недвижимости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Каждый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спикер курса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практикующий профессионал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той области, которую освещает - психология, юриспруденция, налоги и право, реклама и маркетинг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Средний срок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обучения 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месяца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(на базе уже имеющегося образования)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Стоимость обучения в 3,5 раза ниже, чем один год стандартного обучения в ВУЗе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Возможность выбирать для себя индивидуальный, комфортный график занятий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Итоговое тестирование по результатам изучения курса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8616" y="5877272"/>
            <a:ext cx="4550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 установленного образца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9950" y="1540219"/>
            <a:ext cx="694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ВУЗ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41324" y="1386331"/>
            <a:ext cx="3843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урс «Специалист по операциям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недвижимостью»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Министерства труда и социальной защиты РФ от 10 сентября 2019 г. N 611н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профессионального стандарта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«Специалист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операциям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недвижимостью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(09.003)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опубликован 22 ноября 2019 г. N 56601, вступил в силу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декабря 2019 г.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01682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Полный текст документа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ссылке: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://base.garant.ru/73054922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75378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 с присвоением квалификации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«Специалист по операциям с недвижимостью»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203" y="22675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Утвердит ваш статус профессионала в глазах клиентов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53" y="3628565"/>
            <a:ext cx="85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 вашу конкурентоспособность при устройстве на работу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02" y="2924944"/>
            <a:ext cx="87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Будет выгодно отличать вас от ваших коллег и позволит быть всегда на шаг впереди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03" y="4352527"/>
            <a:ext cx="605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Позволит вам увеличить средний чек ваших услуг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130" y="5070605"/>
            <a:ext cx="83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ярким штрихом в вашей карьере и позволит добиться еще больших успехов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архив январь 2020\работа спб\2020\ММ\Учебный курс\скри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" y="2142213"/>
            <a:ext cx="589130" cy="5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" y="2716974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5" y="4919671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8" y="4129722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7" y="3405760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архив январь 2020\работа спб\2020\ММ\Учебный курс\скрины\все тариф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949371"/>
            <a:ext cx="8649592" cy="51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3548" y="5800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 лучшее решение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14853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458" y="6494046"/>
            <a:ext cx="706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партнёров Макромир Уфа действует специальное предложение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26369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курса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0333" y="4180058"/>
            <a:ext cx="366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Стоимость курса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партнёров Макромир Уфа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9 000 рублей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архив январь 2020\работа спб\2020\ММ\Учебный курс\скрины\лай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1" y="1097055"/>
            <a:ext cx="5493704" cy="51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12687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курса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456" y="2636912"/>
            <a:ext cx="366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Стоимость курса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партнёров Макромир Уфа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000 рублей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архив январь 2020\работа спб\2020\ММ\Учебный курс\скрины\станда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" y="950512"/>
            <a:ext cx="5087441" cy="58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рхив январь 2020\работа спб\2020\ММ\Учебный курс\скрины\дипл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10" y="4365104"/>
            <a:ext cx="267176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1725" y="908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курса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48 000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745033"/>
            <a:ext cx="366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Стоимость курса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партнёров Макромир Уфа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000 рублей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архив январь 2020\работа спб\2020\ММ\Учебный курс\скрины\дипл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58" y="4559914"/>
            <a:ext cx="267176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архив январь 2020\работа спб\2020\ММ\Учебный курс\скрины\премиу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430"/>
            <a:ext cx="3419872" cy="5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0996" y="3047643"/>
            <a:ext cx="444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подарок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сервису Макромир Уфа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6 месяцев тариф «Эконом»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на 3 месяца тариф «Стандарт»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F:\архив январь 2020\работа спб\2020\ММ\Учебный курс\скрины\подарок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41" y="3172488"/>
            <a:ext cx="1072015" cy="10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750" y="98072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 курса «Специалист по операциям с недвижимостью»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августа 2020 года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488" y="206084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Записывайтесь на курс любым удобным вам способом: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394" y="2738345"/>
            <a:ext cx="2841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сайте компании Макромир Уфа по ссылке: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ufa.mmir.pro/training/realtor?utm_source=site&amp;utm_medium=banner&amp;utm_campaign=banner-desk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6414" y="2752809"/>
            <a:ext cx="276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 или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89174244771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8634" y="2752810"/>
            <a:ext cx="378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отправить заявку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mmirufa@mail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66" y="554917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заявке укажите Ваши ФИО, номер телефона, адрес электронной почты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594928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у Вас остались вопросы или возникли предложения,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звоните нам по телефону 8-917-424-47-71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архив январь 2020\работа спб\2020\ММ\Учебный курс\скрины\теле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80" y="3934610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архив январь 2020\работа спб\2020\ММ\Учебный курс\скрины\конверти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97" y="3934610"/>
            <a:ext cx="1374894" cy="13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2136" y="969925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 встречи на курсе!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архив январь 2020\работа спб\2020\ММ\для сайта\шаблоны и картинки\twsi0Qs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196691"/>
            <a:ext cx="3243541" cy="38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568" y="2276872"/>
            <a:ext cx="46710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Присоединяйтесь к Макромир 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hlinkClick r:id="rId4"/>
            </a:endParaRPr>
          </a:p>
          <a:p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://www.instagram.com/makromirufa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5"/>
              </a:rPr>
              <a:t>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vk.com/mmirufa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www.youtube.com/channel/UCxcdy4jKB_Q5tJRYCd7lpPQ?view_as=subscriber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://ufa.mmir.pro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F:\архив январь 2020\работа спб\2020\ММ\Учебный курс\скрины\инстагра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6" y="3284984"/>
            <a:ext cx="438779" cy="4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архив январь 2020\работа спб\2020\ММ\Учебный курс\скрины\вконтакте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" y="3828399"/>
            <a:ext cx="393911" cy="3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архив январь 2020\работа спб\2020\ММ\Учебный курс\скрины\ютуб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1" y="4437112"/>
            <a:ext cx="465269" cy="4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архив январь 2020\работа спб\2020\ММ\Учебный курс\скрины\глобус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8" y="5157192"/>
            <a:ext cx="367824" cy="3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2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государственном уровне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которым риэлторы должны соответствовать.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компании уже начали создавать собственные курсы, ориентированные на выполнение требований нового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98375"/>
            <a:ext cx="4680520" cy="354278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решили, что такой курс должен быть и у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в Макромире, а партнёры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компании должны получить возможность пройти обучение и получить диплом с присвоением квалификации «Специалист по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операциям с недвижимостью»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самых лучших условиях.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архив январь 2020\работа спб\2020\ММ\Учебный курс\скрины\картинка ручка-листоч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532650" cy="26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712968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СТАРТ ПЕРВОГО КУРСА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видео-уроки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тестирования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самостоятельную работу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 в виде выполнения домашних заданий.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информацию по всем аспектам агентской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 рассчитан примерно на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месяца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включает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 уроков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объём программы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256 часов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при этом учащиеся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сами смогут определить скорость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2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240" y="1412776"/>
            <a:ext cx="8424936" cy="4320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диплом с присвоением квалификации «Специалист по операциям с недвижимостью» и бессрочным правом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профессиональной деятельности.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F:\архив январь 2020\работа спб\2020\ММ\Учебный курс\скрины\дипл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9425"/>
            <a:ext cx="7490265" cy="49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424936" cy="43204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Диплом «Специалист по операциям с недвижимостью» регистрируется и выдаётся АНО «Единый Центр Подготовки Кадров» в Санкт-Петербурге,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мы вручаем его в нашем офисе Макромира в торжественной обстановке.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регистрации на курс, вы получите полную программу обучения и доступ в личный кабинет,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будут проходить занятия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начинаем курс одной большой группой - 14 августа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года пройдёт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урок, далее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вы сами сможете выбрать интенсивность занятий.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архив январь 2020\работа спб\2020\ММ\Учебный курс\скрины\кому подходит кур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3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7504" y="3284984"/>
            <a:ext cx="72008" cy="13260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3"/>
            <a:ext cx="288032" cy="5758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9332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:\архив январь 2020\работа спб\2020\ММ\Учебный курс\скрины\спик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2573578"/>
            <a:ext cx="9143999" cy="42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1" y="105273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Преподаватели курса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«Специалист по операциям с недвижимостью»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1731</Words>
  <Application>Microsoft Office PowerPoint</Application>
  <PresentationFormat>Экран (4:3)</PresentationFormat>
  <Paragraphs>327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1_Тема Office</vt:lpstr>
      <vt:lpstr>  Курс профессиональной переподготовки  </vt:lpstr>
      <vt:lpstr>Презентация PowerPoint</vt:lpstr>
      <vt:lpstr>Приказ Министерства труда и социальной защиты РФ от 10 сентября 2019 г. N 611н  "Об утверждении профессионального стандарта «Специалист по операциям с недвижимостью» (09.003)  опубликован 22 ноября 2019 г. N 56601, вступил в силу  6 декабря 2019 г. </vt:lpstr>
      <vt:lpstr>На государственном уровне приняты профстандарты, которым риэлторы должны соответствовать.  Многие компании уже начали создавать собственные курсы, ориентированные на выполнение требований нового профстандарта.   </vt:lpstr>
      <vt:lpstr>СТАРТ ПЕРВОГО КУРСА 14  АВГУСТА  2020 ГОДА  Он объединит видео-уроки и вебинары, тестирования, самостоятельную работу учащихся в виде выполнения домашних заданий.   Учебная программа объединяет самую актуальную информацию по всем аспектам агентской деятельности.  Курс рассчитан примерно на три месяца и включает 48 уроков, объём программы 256 часов, но при этом учащиеся сами смогут определить скорость и интенсивность обучения.   </vt:lpstr>
      <vt:lpstr>Получите диплом с присвоением квалификации «Специалист по операциям с недвижимостью» и бессрочным правом  ведения профессиональной деятельности.  </vt:lpstr>
      <vt:lpstr>Диплом «Специалист по операциям с недвижимостью» регистрируется и выдаётся АНО «Единый Центр Подготовки Кадров» в Санкт-Петербурге, а затем мы вручаем его в нашем офисе Макромира в торжественной обстановке.  После регистрации на курс, вы получите полную программу обучения и доступ в личный кабинет,  где будут проходить занятия.  Мы начинаем курс одной большой группой - 14 августа 2020 года пройдёт первый урок, далее - вы сами сможете выбрать интенсивность занятий.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«Профстандарт   НОВОСТРОЙКИ  УФЫ</dc:title>
  <dc:creator>Admin</dc:creator>
  <cp:lastModifiedBy>Admin</cp:lastModifiedBy>
  <cp:revision>95</cp:revision>
  <dcterms:created xsi:type="dcterms:W3CDTF">2020-07-25T13:20:57Z</dcterms:created>
  <dcterms:modified xsi:type="dcterms:W3CDTF">2020-07-26T20:10:54Z</dcterms:modified>
</cp:coreProperties>
</file>